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31"/>
  </p:notesMasterIdLst>
  <p:sldIdLst>
    <p:sldId id="302" r:id="rId2"/>
    <p:sldId id="296" r:id="rId3"/>
    <p:sldId id="294" r:id="rId4"/>
    <p:sldId id="259" r:id="rId5"/>
    <p:sldId id="261" r:id="rId6"/>
    <p:sldId id="263" r:id="rId7"/>
    <p:sldId id="265" r:id="rId8"/>
    <p:sldId id="266" r:id="rId9"/>
    <p:sldId id="267" r:id="rId10"/>
    <p:sldId id="299" r:id="rId11"/>
    <p:sldId id="268" r:id="rId12"/>
    <p:sldId id="269" r:id="rId13"/>
    <p:sldId id="274" r:id="rId14"/>
    <p:sldId id="278" r:id="rId15"/>
    <p:sldId id="279" r:id="rId16"/>
    <p:sldId id="281" r:id="rId17"/>
    <p:sldId id="280" r:id="rId18"/>
    <p:sldId id="272" r:id="rId19"/>
    <p:sldId id="276" r:id="rId20"/>
    <p:sldId id="286" r:id="rId21"/>
    <p:sldId id="277" r:id="rId22"/>
    <p:sldId id="284" r:id="rId23"/>
    <p:sldId id="287" r:id="rId24"/>
    <p:sldId id="288" r:id="rId25"/>
    <p:sldId id="289" r:id="rId26"/>
    <p:sldId id="291" r:id="rId27"/>
    <p:sldId id="292" r:id="rId28"/>
    <p:sldId id="300" r:id="rId29"/>
    <p:sldId id="30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BC"/>
    <a:srgbClr val="0000B8"/>
    <a:srgbClr val="CCECFF"/>
    <a:srgbClr val="FFCCFF"/>
    <a:srgbClr val="FFFF00"/>
    <a:srgbClr val="FF00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99" autoAdjust="0"/>
    <p:restoredTop sz="94737" autoAdjust="0"/>
  </p:normalViewPr>
  <p:slideViewPr>
    <p:cSldViewPr>
      <p:cViewPr>
        <p:scale>
          <a:sx n="70" d="100"/>
          <a:sy n="70" d="100"/>
        </p:scale>
        <p:origin x="-202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12B76-7AFF-4718-A9B7-DC648E69BD28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424DB-06A3-4FD4-82A9-2AEE3ADB89F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0295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EB1-E847-44F7-9282-DF5EB0D4E0F1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6892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2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44032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44032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44032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44032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44032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44032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</p:grpSp>
      <p:sp>
        <p:nvSpPr>
          <p:cNvPr id="44032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4033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4033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A9FA09-4D28-4024-8CA1-4A64C9A726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403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3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2" grpId="0" build="allAtOnce" animBg="1"/>
      <p:bldP spid="44033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403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4549B-D9B7-45F9-8BE4-4D4B9B9BA2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69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94397-8083-4D96-9218-E2398E3B6D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5800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5B7757F-A442-4A0E-8379-3C2175F657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48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D9CC4-5D1A-4826-A827-E6B476AD54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67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E9B15-CA18-4ABD-9D3C-788F7F6CBC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45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C0B51-0DFB-4FD9-9718-0280040C5D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097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53384-CADB-419C-B973-595B55800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32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8455C-4CB6-4925-872E-48535D14B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33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2C4C5-434E-4951-9DFA-162B4B2F53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64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0290C-D0B5-45B9-A6B4-238D68D0E7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601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1EFB8-1E00-4D6E-A60D-A2939D878F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46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29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392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4393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4393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4393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  <p:sp>
          <p:nvSpPr>
            <p:cNvPr id="4393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sz="2400">
                <a:latin typeface="Times New Roman" pitchFamily="18" charset="0"/>
              </a:endParaRPr>
            </a:p>
          </p:txBody>
        </p:sp>
      </p:grpSp>
      <p:sp>
        <p:nvSpPr>
          <p:cNvPr id="4393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93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4393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4393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54ED8AAB-5E2A-4ACC-8CA6-C4F5AAA615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393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hyperlink" Target="file:///\\May07\data%20(d)\Dung-%20Sinh%202.ppt" TargetMode="Externa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27432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QUY ƯỚC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818" y="1981200"/>
            <a:ext cx="7239000" cy="452596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Màu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đỏ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hỏi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Màu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xanh</a:t>
            </a:r>
            <a:r>
              <a:rPr lang="en-US" b="1" dirty="0" smtClean="0">
                <a:solidFill>
                  <a:srgbClr val="00B050"/>
                </a:solidFill>
              </a:rPr>
              <a:t>: </a:t>
            </a:r>
            <a:r>
              <a:rPr lang="en-US" b="1" dirty="0" err="1" smtClean="0">
                <a:solidFill>
                  <a:srgbClr val="00B050"/>
                </a:solidFill>
              </a:rPr>
              <a:t>câu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trả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lời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mở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rộng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giải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thích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 err="1" smtClean="0">
                <a:solidFill>
                  <a:srgbClr val="002164"/>
                </a:solidFill>
              </a:rPr>
              <a:t>Màu</a:t>
            </a:r>
            <a:r>
              <a:rPr lang="en-US" b="1" dirty="0" smtClean="0">
                <a:solidFill>
                  <a:srgbClr val="002164"/>
                </a:solidFill>
              </a:rPr>
              <a:t> </a:t>
            </a:r>
            <a:r>
              <a:rPr lang="en-US" b="1" dirty="0" err="1" smtClean="0">
                <a:solidFill>
                  <a:srgbClr val="002164"/>
                </a:solidFill>
              </a:rPr>
              <a:t>xanh</a:t>
            </a:r>
            <a:r>
              <a:rPr lang="en-US" b="1" dirty="0" smtClean="0">
                <a:solidFill>
                  <a:srgbClr val="002164"/>
                </a:solidFill>
              </a:rPr>
              <a:t> </a:t>
            </a:r>
            <a:r>
              <a:rPr lang="en-US" b="1" dirty="0" err="1" smtClean="0">
                <a:solidFill>
                  <a:srgbClr val="002164"/>
                </a:solidFill>
              </a:rPr>
              <a:t>đen</a:t>
            </a:r>
            <a:r>
              <a:rPr lang="en-US" b="1" dirty="0" smtClean="0">
                <a:solidFill>
                  <a:srgbClr val="002164"/>
                </a:solidFill>
              </a:rPr>
              <a:t>: </a:t>
            </a:r>
            <a:r>
              <a:rPr lang="en-US" b="1" dirty="0" err="1" smtClean="0">
                <a:solidFill>
                  <a:srgbClr val="002164"/>
                </a:solidFill>
              </a:rPr>
              <a:t>nội</a:t>
            </a:r>
            <a:r>
              <a:rPr lang="en-US" b="1" dirty="0" smtClean="0">
                <a:solidFill>
                  <a:srgbClr val="002164"/>
                </a:solidFill>
              </a:rPr>
              <a:t> dung </a:t>
            </a:r>
            <a:r>
              <a:rPr lang="en-US" b="1" dirty="0" err="1" smtClean="0">
                <a:solidFill>
                  <a:srgbClr val="002164"/>
                </a:solidFill>
              </a:rPr>
              <a:t>bài</a:t>
            </a:r>
            <a:r>
              <a:rPr lang="en-US" b="1" dirty="0" smtClean="0">
                <a:solidFill>
                  <a:srgbClr val="002164"/>
                </a:solidFill>
              </a:rPr>
              <a:t> </a:t>
            </a:r>
            <a:r>
              <a:rPr lang="en-US" b="1" dirty="0" err="1" smtClean="0">
                <a:solidFill>
                  <a:srgbClr val="002164"/>
                </a:solidFill>
              </a:rPr>
              <a:t>học</a:t>
            </a:r>
            <a:r>
              <a:rPr lang="en-US" b="1" dirty="0" smtClean="0">
                <a:solidFill>
                  <a:srgbClr val="002164"/>
                </a:solidFill>
              </a:rPr>
              <a:t>.</a:t>
            </a:r>
            <a:endParaRPr lang="en-US" b="1" dirty="0">
              <a:solidFill>
                <a:srgbClr val="00216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98" t="30359" r="38298" b="33104"/>
          <a:stretch/>
        </p:blipFill>
        <p:spPr>
          <a:xfrm>
            <a:off x="896771" y="3048000"/>
            <a:ext cx="533400" cy="832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" t="7284" r="62658" b="13194"/>
          <a:stretch/>
        </p:blipFill>
        <p:spPr>
          <a:xfrm>
            <a:off x="896771" y="1676400"/>
            <a:ext cx="547047" cy="815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64" t="1872" r="15612" b="-1872"/>
          <a:stretch/>
        </p:blipFill>
        <p:spPr>
          <a:xfrm>
            <a:off x="611305" y="4352950"/>
            <a:ext cx="818866" cy="87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481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3" name="AutoShape 5"/>
          <p:cNvSpPr>
            <a:spLocks noChangeArrowheads="1"/>
          </p:cNvSpPr>
          <p:nvPr/>
        </p:nvSpPr>
        <p:spPr bwMode="auto">
          <a:xfrm>
            <a:off x="2514600" y="1295400"/>
            <a:ext cx="5486400" cy="2743200"/>
          </a:xfrm>
          <a:prstGeom prst="wedgeRoundRectCallout">
            <a:avLst>
              <a:gd name="adj1" fmla="val -38889"/>
              <a:gd name="adj2" fmla="val 70023"/>
              <a:gd name="adj3" fmla="val 16667"/>
            </a:avLst>
          </a:prstGeom>
          <a:solidFill>
            <a:srgbClr val="CCECFF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9174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43000" y="4419600"/>
            <a:ext cx="1676400" cy="1676400"/>
          </a:xfrm>
          <a:prstGeom prst="smileyFace">
            <a:avLst>
              <a:gd name="adj" fmla="val 4653"/>
            </a:avLst>
          </a:prstGeom>
          <a:solidFill>
            <a:srgbClr val="00CC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19175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24800" y="685800"/>
            <a:ext cx="457200" cy="381000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3" grpId="0" animBg="1"/>
      <p:bldP spid="519174" grpId="0" animBg="1"/>
      <p:bldP spid="5191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cụp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trinh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4665" name="Line 9"/>
          <p:cNvSpPr>
            <a:spLocks noChangeShapeType="1"/>
          </p:cNvSpPr>
          <p:nvPr/>
        </p:nvSpPr>
        <p:spPr bwMode="auto">
          <a:xfrm>
            <a:off x="3200400" y="1981200"/>
            <a:ext cx="533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54670" name="AutoShape 1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00800" y="5334000"/>
            <a:ext cx="5334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uiExpand="1" build="p"/>
      <p:bldP spid="454665" grpId="0" animBg="1"/>
      <p:bldP spid="4546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FF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200" dirty="0" err="1">
                <a:solidFill>
                  <a:srgbClr val="FF00FF"/>
                </a:solidFill>
              </a:rPr>
              <a:t>Kết</a:t>
            </a:r>
            <a:r>
              <a:rPr lang="en-US" sz="3200" dirty="0">
                <a:solidFill>
                  <a:srgbClr val="FF00FF"/>
                </a:solidFill>
              </a:rPr>
              <a:t> </a:t>
            </a:r>
            <a:r>
              <a:rPr lang="en-US" sz="3200" dirty="0" err="1">
                <a:solidFill>
                  <a:srgbClr val="FF00FF"/>
                </a:solidFill>
              </a:rPr>
              <a:t>luận</a:t>
            </a:r>
            <a:endParaRPr lang="en-US" sz="3200" dirty="0">
              <a:solidFill>
                <a:srgbClr val="FF00FF"/>
              </a:solidFill>
            </a:endParaRP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>
                <a:solidFill>
                  <a:srgbClr val="0000BC"/>
                </a:solidFill>
              </a:rPr>
              <a:t>Phản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xạ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là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những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phản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ứng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của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cơ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thể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trả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lời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các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kích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thích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của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môi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trường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thông</a:t>
            </a:r>
            <a:r>
              <a:rPr lang="en-US" dirty="0">
                <a:solidFill>
                  <a:srgbClr val="0000BC"/>
                </a:solidFill>
              </a:rPr>
              <a:t> qua </a:t>
            </a:r>
            <a:r>
              <a:rPr lang="en-US" dirty="0" err="1">
                <a:solidFill>
                  <a:srgbClr val="0000BC"/>
                </a:solidFill>
              </a:rPr>
              <a:t>hệ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thần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kinh</a:t>
            </a:r>
            <a:r>
              <a:rPr lang="en-US" dirty="0">
                <a:solidFill>
                  <a:srgbClr val="0000B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/>
      <p:bldP spid="4556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r>
              <a:rPr lang="en-US" sz="3600" b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2. Cung phản xạ</a:t>
            </a:r>
          </a:p>
        </p:txBody>
      </p:sp>
      <p:pic>
        <p:nvPicPr>
          <p:cNvPr id="462853" name="Picture 5" descr="DSC0177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838200"/>
            <a:ext cx="8686800" cy="5410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285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01000" y="6324600"/>
            <a:ext cx="53340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0" grpId="0"/>
      <p:bldP spid="4628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1676400"/>
          </a:xfrm>
        </p:spPr>
        <p:txBody>
          <a:bodyPr/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6899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67200" y="1600200"/>
            <a:ext cx="3810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68998" name="AutoShape 6"/>
          <p:cNvSpPr>
            <a:spLocks noChangeArrowheads="1"/>
          </p:cNvSpPr>
          <p:nvPr/>
        </p:nvSpPr>
        <p:spPr bwMode="auto">
          <a:xfrm>
            <a:off x="381000" y="2209800"/>
            <a:ext cx="8001000" cy="3733800"/>
          </a:xfrm>
          <a:prstGeom prst="flowChartAlternateProcess">
            <a:avLst/>
          </a:prstGeom>
          <a:solidFill>
            <a:srgbClr val="CCECFF">
              <a:alpha val="42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*3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6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689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6" grpId="0"/>
      <p:bldP spid="468997" grpId="0" animBg="1"/>
      <p:bldP spid="4689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2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92162"/>
          </a:xfrm>
        </p:spPr>
        <p:txBody>
          <a:bodyPr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524000"/>
            <a:ext cx="7239000" cy="4724400"/>
          </a:xfrm>
        </p:spPr>
        <p:txBody>
          <a:bodyPr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0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0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0" grpId="0"/>
      <p:bldP spid="4700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229600" cy="4911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</a:rPr>
              <a:t>          </a:t>
            </a:r>
          </a:p>
        </p:txBody>
      </p:sp>
      <p:sp>
        <p:nvSpPr>
          <p:cNvPr id="473093" name="AutoShape 5"/>
          <p:cNvSpPr>
            <a:spLocks noChangeArrowheads="1"/>
          </p:cNvSpPr>
          <p:nvPr/>
        </p:nvSpPr>
        <p:spPr bwMode="auto">
          <a:xfrm>
            <a:off x="609600" y="381000"/>
            <a:ext cx="5715000" cy="2209800"/>
          </a:xfrm>
          <a:prstGeom prst="wedgeRoundRectCallout">
            <a:avLst>
              <a:gd name="adj1" fmla="val -32764"/>
              <a:gd name="adj2" fmla="val 109986"/>
              <a:gd name="adj3" fmla="val 16667"/>
            </a:avLst>
          </a:prstGeom>
          <a:solidFill>
            <a:srgbClr val="FFCCFF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73094" name="AutoShape 6"/>
          <p:cNvSpPr>
            <a:spLocks noChangeArrowheads="1"/>
          </p:cNvSpPr>
          <p:nvPr/>
        </p:nvSpPr>
        <p:spPr bwMode="auto">
          <a:xfrm>
            <a:off x="228600" y="4267200"/>
            <a:ext cx="1600200" cy="1676400"/>
          </a:xfrm>
          <a:prstGeom prst="smileyFace">
            <a:avLst>
              <a:gd name="adj" fmla="val 4653"/>
            </a:avLst>
          </a:prstGeom>
          <a:solidFill>
            <a:srgbClr val="99CC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73095" name="AutoShape 7"/>
          <p:cNvSpPr>
            <a:spLocks noChangeArrowheads="1"/>
          </p:cNvSpPr>
          <p:nvPr/>
        </p:nvSpPr>
        <p:spPr bwMode="auto">
          <a:xfrm>
            <a:off x="2362200" y="3124200"/>
            <a:ext cx="6477000" cy="3200400"/>
          </a:xfrm>
          <a:prstGeom prst="roundRect">
            <a:avLst>
              <a:gd name="adj" fmla="val 16667"/>
            </a:avLst>
          </a:prstGeom>
          <a:solidFill>
            <a:schemeClr val="accent1">
              <a:alpha val="50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thầnkinh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7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1" grpId="0" build="p"/>
      <p:bldP spid="473093" grpId="0" animBg="1"/>
      <p:bldP spid="473094" grpId="0" animBg="1"/>
      <p:bldP spid="4730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902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472068" name="Picture 4" descr="cung 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2070" name="Line 6"/>
          <p:cNvSpPr>
            <a:spLocks noChangeShapeType="1"/>
          </p:cNvSpPr>
          <p:nvPr/>
        </p:nvSpPr>
        <p:spPr bwMode="auto">
          <a:xfrm>
            <a:off x="4419600" y="1143000"/>
            <a:ext cx="83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/>
      <p:bldP spid="4720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924800" cy="4911725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Kim (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    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da  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Tuỷ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co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rụt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                       </a:t>
            </a:r>
          </a:p>
        </p:txBody>
      </p:sp>
      <p:sp>
        <p:nvSpPr>
          <p:cNvPr id="460811" name="Line 11"/>
          <p:cNvSpPr>
            <a:spLocks noChangeShapeType="1"/>
          </p:cNvSpPr>
          <p:nvPr/>
        </p:nvSpPr>
        <p:spPr bwMode="auto">
          <a:xfrm>
            <a:off x="1600200" y="2895600"/>
            <a:ext cx="3200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60812" name="Line 12"/>
          <p:cNvSpPr>
            <a:spLocks noChangeShapeType="1"/>
          </p:cNvSpPr>
          <p:nvPr/>
        </p:nvSpPr>
        <p:spPr bwMode="auto">
          <a:xfrm>
            <a:off x="1905000" y="3505200"/>
            <a:ext cx="2209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3962400" y="2209800"/>
            <a:ext cx="685800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315200" y="3276600"/>
            <a:ext cx="685800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u="sng" dirty="0" err="1">
                <a:solidFill>
                  <a:srgbClr val="FF00FF"/>
                </a:solidFill>
              </a:rPr>
              <a:t>Kết</a:t>
            </a:r>
            <a:r>
              <a:rPr lang="en-US" sz="3200" u="sng" dirty="0">
                <a:solidFill>
                  <a:srgbClr val="FF00FF"/>
                </a:solidFill>
              </a:rPr>
              <a:t> </a:t>
            </a:r>
            <a:r>
              <a:rPr lang="en-US" sz="3200" u="sng" dirty="0" err="1">
                <a:solidFill>
                  <a:srgbClr val="FF00FF"/>
                </a:solidFill>
              </a:rPr>
              <a:t>luận</a:t>
            </a:r>
            <a:endParaRPr lang="en-US" sz="3200" u="sng" dirty="0">
              <a:solidFill>
                <a:srgbClr val="FF00FF"/>
              </a:solidFill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dirty="0">
              <a:solidFill>
                <a:srgbClr val="0000B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3600" dirty="0">
              <a:solidFill>
                <a:srgbClr val="0000B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3600" dirty="0">
              <a:solidFill>
                <a:srgbClr val="0000B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3600" dirty="0">
              <a:solidFill>
                <a:srgbClr val="0000B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3600" dirty="0">
              <a:solidFill>
                <a:srgbClr val="0000B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3600" dirty="0">
              <a:solidFill>
                <a:srgbClr val="0000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6" grpId="0"/>
      <p:bldP spid="4669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3352800" cy="685800"/>
          </a:xfrm>
        </p:spPr>
        <p:txBody>
          <a:bodyPr/>
          <a:lstStyle/>
          <a:p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4052" name="AutoShape 4"/>
          <p:cNvSpPr>
            <a:spLocks noChangeArrowheads="1"/>
          </p:cNvSpPr>
          <p:nvPr/>
        </p:nvSpPr>
        <p:spPr bwMode="auto">
          <a:xfrm>
            <a:off x="304800" y="685800"/>
            <a:ext cx="6172200" cy="2819400"/>
          </a:xfrm>
          <a:prstGeom prst="cloudCallout">
            <a:avLst>
              <a:gd name="adj1" fmla="val -44014"/>
              <a:gd name="adj2" fmla="val 53773"/>
            </a:avLst>
          </a:prstGeom>
          <a:solidFill>
            <a:schemeClr val="accent1">
              <a:alpha val="49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14054" name="Rectangle 6"/>
          <p:cNvSpPr>
            <a:spLocks noChangeArrowheads="1"/>
          </p:cNvSpPr>
          <p:nvPr/>
        </p:nvSpPr>
        <p:spPr bwMode="auto">
          <a:xfrm>
            <a:off x="3124200" y="3505200"/>
            <a:ext cx="5867400" cy="3124200"/>
          </a:xfrm>
          <a:prstGeom prst="rect">
            <a:avLst/>
          </a:prstGeom>
          <a:solidFill>
            <a:srgbClr val="FF99CC">
              <a:alpha val="2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514055" name="Rectangle 7"/>
          <p:cNvSpPr>
            <a:spLocks noChangeArrowheads="1"/>
          </p:cNvSpPr>
          <p:nvPr/>
        </p:nvSpPr>
        <p:spPr bwMode="auto">
          <a:xfrm>
            <a:off x="3248025" y="3810000"/>
            <a:ext cx="5638800" cy="2862322"/>
          </a:xfrm>
          <a:prstGeom prst="rect">
            <a:avLst/>
          </a:prstGeom>
          <a:solidFill>
            <a:srgbClr val="FFCCFF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1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1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0" grpId="0"/>
      <p:bldP spid="514052" grpId="0" animBg="1"/>
      <p:bldP spid="514054" grpId="0" animBg="1"/>
      <p:bldP spid="5140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3600" b="1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b="1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endParaRPr lang="en-US" sz="3600" b="1" dirty="0">
              <a:solidFill>
                <a:srgbClr val="0000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h6-2( sgk-21)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h6-3( sgk-22)</a:t>
            </a: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0261" name="AutoShape 5"/>
          <p:cNvSpPr>
            <a:spLocks noChangeAspect="1" noChangeArrowheads="1"/>
          </p:cNvSpPr>
          <p:nvPr/>
        </p:nvSpPr>
        <p:spPr bwMode="auto">
          <a:xfrm>
            <a:off x="838200" y="2743200"/>
            <a:ext cx="7467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480275" name="Group 19"/>
          <p:cNvGrpSpPr>
            <a:grpSpLocks/>
          </p:cNvGrpSpPr>
          <p:nvPr/>
        </p:nvGrpSpPr>
        <p:grpSpPr bwMode="auto">
          <a:xfrm>
            <a:off x="1016000" y="2998788"/>
            <a:ext cx="7112000" cy="3155950"/>
            <a:chOff x="640" y="1889"/>
            <a:chExt cx="4480" cy="1988"/>
          </a:xfrm>
        </p:grpSpPr>
        <p:sp>
          <p:nvSpPr>
            <p:cNvPr id="480263" name="Rectangle 7"/>
            <p:cNvSpPr>
              <a:spLocks noChangeArrowheads="1"/>
            </p:cNvSpPr>
            <p:nvPr/>
          </p:nvSpPr>
          <p:spPr bwMode="auto">
            <a:xfrm>
              <a:off x="1536" y="1889"/>
              <a:ext cx="2464" cy="3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900" b="1">
                  <a:latin typeface="Times New Roman" pitchFamily="18" charset="0"/>
                </a:rPr>
                <a:t>Trung ương thần kinh</a:t>
              </a:r>
              <a:endParaRPr lang="en-US"/>
            </a:p>
          </p:txBody>
        </p:sp>
        <p:sp>
          <p:nvSpPr>
            <p:cNvPr id="480264" name="Rectangle 8"/>
            <p:cNvSpPr>
              <a:spLocks noChangeArrowheads="1"/>
            </p:cNvSpPr>
            <p:nvPr/>
          </p:nvSpPr>
          <p:spPr bwMode="auto">
            <a:xfrm>
              <a:off x="640" y="3501"/>
              <a:ext cx="1904" cy="3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>
                  <a:latin typeface="Times New Roman" pitchFamily="18" charset="0"/>
                </a:rPr>
                <a:t>Cơ quan thụ cảm</a:t>
              </a:r>
              <a:endParaRPr lang="en-US"/>
            </a:p>
          </p:txBody>
        </p:sp>
        <p:sp>
          <p:nvSpPr>
            <p:cNvPr id="480265" name="Rectangle 9"/>
            <p:cNvSpPr>
              <a:spLocks noChangeArrowheads="1"/>
            </p:cNvSpPr>
            <p:nvPr/>
          </p:nvSpPr>
          <p:spPr bwMode="auto">
            <a:xfrm>
              <a:off x="3216" y="3501"/>
              <a:ext cx="1904" cy="3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700" b="1">
                  <a:latin typeface="Times New Roman" pitchFamily="18" charset="0"/>
                </a:rPr>
                <a:t>Cơ quan phản ứng</a:t>
              </a:r>
              <a:endParaRPr lang="en-US"/>
            </a:p>
          </p:txBody>
        </p:sp>
        <p:sp>
          <p:nvSpPr>
            <p:cNvPr id="480266" name="Line 10"/>
            <p:cNvSpPr>
              <a:spLocks noChangeShapeType="1"/>
            </p:cNvSpPr>
            <p:nvPr/>
          </p:nvSpPr>
          <p:spPr bwMode="auto">
            <a:xfrm>
              <a:off x="864" y="2068"/>
              <a:ext cx="6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0267" name="Line 11"/>
            <p:cNvSpPr>
              <a:spLocks noChangeShapeType="1"/>
            </p:cNvSpPr>
            <p:nvPr/>
          </p:nvSpPr>
          <p:spPr bwMode="auto">
            <a:xfrm>
              <a:off x="864" y="2059"/>
              <a:ext cx="1" cy="14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0268" name="Line 12"/>
            <p:cNvSpPr>
              <a:spLocks noChangeShapeType="1"/>
            </p:cNvSpPr>
            <p:nvPr/>
          </p:nvSpPr>
          <p:spPr bwMode="auto">
            <a:xfrm flipH="1">
              <a:off x="1107" y="2176"/>
              <a:ext cx="0" cy="12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0269" name="Line 13"/>
            <p:cNvSpPr>
              <a:spLocks noChangeShapeType="1"/>
            </p:cNvSpPr>
            <p:nvPr/>
          </p:nvSpPr>
          <p:spPr bwMode="auto">
            <a:xfrm>
              <a:off x="4784" y="2050"/>
              <a:ext cx="1" cy="14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0270" name="Line 14"/>
            <p:cNvSpPr>
              <a:spLocks noChangeShapeType="1"/>
            </p:cNvSpPr>
            <p:nvPr/>
          </p:nvSpPr>
          <p:spPr bwMode="auto">
            <a:xfrm>
              <a:off x="4560" y="2211"/>
              <a:ext cx="1" cy="1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0271" name="Line 15"/>
            <p:cNvSpPr>
              <a:spLocks noChangeShapeType="1"/>
            </p:cNvSpPr>
            <p:nvPr/>
          </p:nvSpPr>
          <p:spPr bwMode="auto">
            <a:xfrm flipV="1">
              <a:off x="1088" y="2211"/>
              <a:ext cx="4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0272" name="Line 16"/>
            <p:cNvSpPr>
              <a:spLocks noChangeShapeType="1"/>
            </p:cNvSpPr>
            <p:nvPr/>
          </p:nvSpPr>
          <p:spPr bwMode="auto">
            <a:xfrm flipH="1">
              <a:off x="4000" y="2050"/>
              <a:ext cx="7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0273" name="Line 17"/>
            <p:cNvSpPr>
              <a:spLocks noChangeShapeType="1"/>
            </p:cNvSpPr>
            <p:nvPr/>
          </p:nvSpPr>
          <p:spPr bwMode="auto">
            <a:xfrm flipH="1">
              <a:off x="4000" y="2202"/>
              <a:ext cx="5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0274" name="Line 18"/>
            <p:cNvSpPr>
              <a:spLocks noChangeShapeType="1"/>
            </p:cNvSpPr>
            <p:nvPr/>
          </p:nvSpPr>
          <p:spPr bwMode="auto">
            <a:xfrm flipV="1">
              <a:off x="3440" y="2283"/>
              <a:ext cx="1" cy="1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8" grpId="0"/>
      <p:bldP spid="4802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458200" cy="57150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1.Tìm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2.Thế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09600" indent="-609600">
              <a:buFont typeface="Wingdings" pitchFamily="2" charset="2"/>
              <a:buNone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74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84209" y="2971800"/>
            <a:ext cx="3048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67975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19400" y="4086936"/>
            <a:ext cx="3048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67978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810000" y="2247900"/>
            <a:ext cx="3048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67979" name="Line 11">
            <a:hlinkClick r:id="rId5" action="ppaction://hlinkpres?slideindex=1&amp;slidetitle="/>
          </p:cNvPr>
          <p:cNvSpPr>
            <a:spLocks noChangeShapeType="1"/>
          </p:cNvSpPr>
          <p:nvPr/>
        </p:nvSpPr>
        <p:spPr bwMode="auto">
          <a:xfrm>
            <a:off x="2819400" y="1676400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67983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4800600"/>
            <a:ext cx="4572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821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469875" y="4038600"/>
            <a:ext cx="3048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 build="p"/>
      <p:bldP spid="4782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230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724400" y="2933700"/>
            <a:ext cx="3048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8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/>
      <p:bldP spid="48230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333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124200" y="2974075"/>
            <a:ext cx="3048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build="p"/>
      <p:bldP spid="4833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>
                <a:solidFill>
                  <a:srgbClr val="FF00FF"/>
                </a:solidFill>
              </a:rPr>
              <a:t>Kết luận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00BC"/>
                </a:solidFill>
              </a:rPr>
              <a:t>   -</a:t>
            </a:r>
            <a:r>
              <a:rPr lang="en-US" dirty="0" err="1">
                <a:solidFill>
                  <a:srgbClr val="0000BC"/>
                </a:solidFill>
              </a:rPr>
              <a:t>Vòng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phản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xạ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thực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chất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để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điều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chỉnh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phản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xạ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nhờ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có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luồng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thông</a:t>
            </a:r>
            <a:r>
              <a:rPr lang="en-US" dirty="0">
                <a:solidFill>
                  <a:srgbClr val="0000BC"/>
                </a:solidFill>
              </a:rPr>
              <a:t> tin </a:t>
            </a:r>
            <a:r>
              <a:rPr lang="en-US" dirty="0" err="1">
                <a:solidFill>
                  <a:srgbClr val="0000BC"/>
                </a:solidFill>
              </a:rPr>
              <a:t>ngược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báo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về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trung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ương</a:t>
            </a:r>
            <a:r>
              <a:rPr lang="en-US" dirty="0">
                <a:solidFill>
                  <a:srgbClr val="0000BC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BC"/>
                </a:solidFill>
              </a:rPr>
              <a:t>   -</a:t>
            </a:r>
            <a:r>
              <a:rPr lang="en-US" dirty="0" err="1">
                <a:solidFill>
                  <a:srgbClr val="0000BC"/>
                </a:solidFill>
              </a:rPr>
              <a:t>Phản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xạ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chính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xác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hơn</a:t>
            </a:r>
            <a:r>
              <a:rPr lang="en-US" dirty="0">
                <a:solidFill>
                  <a:srgbClr val="0000BC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0000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4" grpId="0"/>
      <p:bldP spid="4843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339437" y="3616037"/>
            <a:ext cx="692727" cy="692727"/>
          </a:xfrm>
          <a:prstGeom prst="ellipse">
            <a:avLst/>
          </a:prstGeom>
          <a:ln w="38100"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791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tâm,nơron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tâm,nơron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tâm,nơron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tâm,nơron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395785" y="1371600"/>
            <a:ext cx="692727" cy="692727"/>
          </a:xfrm>
          <a:prstGeom prst="ellipse">
            <a:avLst/>
          </a:prstGeom>
          <a:ln w="38100"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612" y="914400"/>
            <a:ext cx="8229600" cy="411162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2. </a:t>
            </a:r>
            <a:r>
              <a:rPr lang="en-US" sz="3400" dirty="0" err="1">
                <a:solidFill>
                  <a:schemeClr val="tx1"/>
                </a:solidFill>
              </a:rPr>
              <a:t>Vai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trò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của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nơron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cảm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giác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là</a:t>
            </a:r>
            <a:r>
              <a:rPr lang="en-US" sz="34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87" y="1447800"/>
            <a:ext cx="8458200" cy="50641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dirty="0"/>
              <a:t>     </a:t>
            </a:r>
            <a:r>
              <a:rPr lang="en-US" dirty="0" err="1"/>
              <a:t>A</a:t>
            </a:r>
            <a:r>
              <a:rPr lang="en-US" dirty="0" err="1" smtClean="0"/>
              <a:t>.Truyền</a:t>
            </a:r>
            <a:r>
              <a:rPr lang="en-US" dirty="0" smtClean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thần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ương</a:t>
            </a:r>
            <a:endParaRPr lang="en-US" dirty="0"/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     </a:t>
            </a:r>
            <a:r>
              <a:rPr lang="en-US" dirty="0" smtClean="0"/>
              <a:t>B.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thần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     </a:t>
            </a:r>
            <a:r>
              <a:rPr lang="en-US" dirty="0" err="1"/>
              <a:t>C</a:t>
            </a:r>
            <a:r>
              <a:rPr lang="en-US" dirty="0" err="1" smtClean="0"/>
              <a:t>.Liên</a:t>
            </a:r>
            <a:r>
              <a:rPr lang="en-US" dirty="0" smtClean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nơron</a:t>
            </a:r>
            <a:endParaRPr lang="en-US" dirty="0"/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     </a:t>
            </a:r>
            <a:r>
              <a:rPr lang="en-US" dirty="0" err="1"/>
              <a:t>D</a:t>
            </a:r>
            <a:r>
              <a:rPr lang="en-US" dirty="0" err="1" smtClean="0"/>
              <a:t>.Nối</a:t>
            </a:r>
            <a:r>
              <a:rPr lang="en-US" dirty="0" smtClean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ương</a:t>
            </a:r>
            <a:r>
              <a:rPr lang="en-US" dirty="0"/>
              <a:t> </a:t>
            </a:r>
            <a:r>
              <a:rPr lang="en-US" dirty="0" err="1"/>
              <a:t>thần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.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câu trả lời đúng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sgk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8" grpId="0"/>
      <p:bldP spid="5212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4" name="WordArt 4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8153400" cy="2438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pt-BR" sz="36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CHÚC CÁC EM HỌC TỐT</a:t>
            </a:r>
            <a:endParaRPr lang="vi-VN" sz="3600" kern="10">
              <a:ln w="9525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522245" name="Picture 5" descr="Hamster_0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3048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dirty="0">
                <a:solidFill>
                  <a:srgbClr val="0000FF"/>
                </a:solidFill>
              </a:rPr>
              <a:t>BÀI 6</a:t>
            </a:r>
          </a:p>
          <a:p>
            <a:pPr>
              <a:buFont typeface="Wingdings" pitchFamily="2" charset="2"/>
              <a:buNone/>
            </a:pPr>
            <a:endParaRPr lang="en-US" u="sng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endParaRPr lang="en-US" u="sng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endParaRPr lang="en-US" u="sng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endParaRPr lang="en-US" u="sng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</a:rPr>
              <a:t>                         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</a:rPr>
              <a:t>                           </a:t>
            </a:r>
          </a:p>
        </p:txBody>
      </p:sp>
      <p:sp>
        <p:nvSpPr>
          <p:cNvPr id="509956" name="WordArt 4"/>
          <p:cNvSpPr>
            <a:spLocks noChangeArrowheads="1" noChangeShapeType="1" noTextEdit="1"/>
          </p:cNvSpPr>
          <p:nvPr/>
        </p:nvSpPr>
        <p:spPr bwMode="auto">
          <a:xfrm>
            <a:off x="1905000" y="1600200"/>
            <a:ext cx="53340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 cap="sq">
                  <a:solidFill>
                    <a:srgbClr val="008000"/>
                  </a:solidFill>
                  <a:round/>
                  <a:headEnd type="none" w="sm" len="sm"/>
                  <a:tailEnd type="none" w="sm" len="sm"/>
                </a:ln>
                <a:solidFill>
                  <a:srgbClr val="008000"/>
                </a:solidFill>
                <a:latin typeface="Times New Roman"/>
                <a:cs typeface="Times New Roman"/>
              </a:rPr>
              <a:t>PHẢN XẠ</a:t>
            </a:r>
          </a:p>
        </p:txBody>
      </p:sp>
      <p:sp>
        <p:nvSpPr>
          <p:cNvPr id="509957" name="Rectangle 5"/>
          <p:cNvSpPr>
            <a:spLocks noChangeArrowheads="1"/>
          </p:cNvSpPr>
          <p:nvPr/>
        </p:nvSpPr>
        <p:spPr bwMode="auto">
          <a:xfrm>
            <a:off x="3657600" y="3429000"/>
            <a:ext cx="4953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509962" name="Picture 10" descr="Hamster_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3657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5" grpId="0" uiExpand="1" build="p"/>
      <p:bldP spid="5099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I.CẤU TẠO VÀ CHỨC NĂNG CỦA NƠRON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3581400" cy="47244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43396" name="Picture 4" descr="neu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5181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371600"/>
            <a:ext cx="2228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US" sz="3600" b="1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1.Cấu </a:t>
            </a:r>
            <a:r>
              <a:rPr lang="en-US" sz="3600" b="1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3600" b="1" dirty="0">
              <a:solidFill>
                <a:srgbClr val="0000B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903" y="1828800"/>
            <a:ext cx="35530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dirty="0">
              <a:solidFill>
                <a:srgbClr val="0000B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mielin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/>
      <p:bldP spid="443395" grpId="0" build="p"/>
      <p:bldP spid="443395" grpId="1" build="p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096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3600" dirty="0">
              <a:solidFill>
                <a:srgbClr val="0000B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5445" name="AutoShape 5"/>
          <p:cNvSpPr>
            <a:spLocks noChangeArrowheads="1"/>
          </p:cNvSpPr>
          <p:nvPr/>
        </p:nvSpPr>
        <p:spPr bwMode="auto">
          <a:xfrm>
            <a:off x="304800" y="1676400"/>
            <a:ext cx="8534400" cy="3429000"/>
          </a:xfrm>
          <a:prstGeom prst="wedgeRoundRectCallout">
            <a:avLst>
              <a:gd name="adj1" fmla="val -41574"/>
              <a:gd name="adj2" fmla="val 83333"/>
              <a:gd name="adj3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vi-VN"/>
          </a:p>
        </p:txBody>
      </p:sp>
      <p:sp>
        <p:nvSpPr>
          <p:cNvPr id="445446" name="Rectangle 6"/>
          <p:cNvSpPr>
            <a:spLocks noChangeArrowheads="1"/>
          </p:cNvSpPr>
          <p:nvPr/>
        </p:nvSpPr>
        <p:spPr bwMode="auto">
          <a:xfrm>
            <a:off x="324394" y="2057400"/>
            <a:ext cx="8305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/>
      <p:bldP spid="445445" grpId="0" animBg="1"/>
      <p:bldP spid="4454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563562"/>
          </a:xfrm>
        </p:spPr>
        <p:txBody>
          <a:bodyPr/>
          <a:lstStyle/>
          <a:p>
            <a:r>
              <a:rPr lang="en-US" sz="3400" b="1" u="sng" dirty="0" err="1">
                <a:solidFill>
                  <a:srgbClr val="FF00FF"/>
                </a:solidFill>
              </a:rPr>
              <a:t>Kết</a:t>
            </a:r>
            <a:r>
              <a:rPr lang="en-US" sz="3400" b="1" u="sng" dirty="0">
                <a:solidFill>
                  <a:srgbClr val="FF00FF"/>
                </a:solidFill>
              </a:rPr>
              <a:t> </a:t>
            </a:r>
            <a:r>
              <a:rPr lang="en-US" sz="3400" b="1" u="sng" dirty="0" err="1">
                <a:solidFill>
                  <a:srgbClr val="FF00FF"/>
                </a:solidFill>
              </a:rPr>
              <a:t>luận</a:t>
            </a:r>
            <a:r>
              <a:rPr lang="en-US" sz="3400" b="1" u="sng" dirty="0">
                <a:solidFill>
                  <a:srgbClr val="FF00FF"/>
                </a:solidFill>
              </a:rPr>
              <a:t>: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2296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>
                <a:solidFill>
                  <a:srgbClr val="0000BC"/>
                </a:solidFill>
              </a:rPr>
              <a:t>Nơron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có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chức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năng</a:t>
            </a:r>
            <a:r>
              <a:rPr lang="en-US" dirty="0">
                <a:solidFill>
                  <a:srgbClr val="0000BC"/>
                </a:solidFill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00BC"/>
                </a:solidFill>
              </a:rPr>
              <a:t>   - </a:t>
            </a:r>
            <a:r>
              <a:rPr lang="en-US" dirty="0" err="1">
                <a:solidFill>
                  <a:srgbClr val="0000BC"/>
                </a:solidFill>
              </a:rPr>
              <a:t>Chức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năng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cảm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ứng</a:t>
            </a:r>
            <a:r>
              <a:rPr lang="en-US" dirty="0">
                <a:solidFill>
                  <a:srgbClr val="0000BC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00BC"/>
                </a:solidFill>
              </a:rPr>
              <a:t>    + </a:t>
            </a:r>
            <a:r>
              <a:rPr lang="en-US" dirty="0" err="1">
                <a:solidFill>
                  <a:srgbClr val="0000BC"/>
                </a:solidFill>
              </a:rPr>
              <a:t>Tiếp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nhận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kích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thích</a:t>
            </a:r>
            <a:endParaRPr lang="en-US" dirty="0">
              <a:solidFill>
                <a:srgbClr val="0000B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00BC"/>
                </a:solidFill>
              </a:rPr>
              <a:t>    + </a:t>
            </a:r>
            <a:r>
              <a:rPr lang="en-US" dirty="0" err="1">
                <a:solidFill>
                  <a:srgbClr val="0000BC"/>
                </a:solidFill>
              </a:rPr>
              <a:t>Phản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ứng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lại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bằng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cách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phát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sinh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xung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thần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kinh</a:t>
            </a:r>
            <a:endParaRPr lang="en-US" dirty="0">
              <a:solidFill>
                <a:srgbClr val="0000B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00BC"/>
                </a:solidFill>
              </a:rPr>
              <a:t>   - </a:t>
            </a:r>
            <a:r>
              <a:rPr lang="en-US" dirty="0" err="1">
                <a:solidFill>
                  <a:srgbClr val="0000BC"/>
                </a:solidFill>
              </a:rPr>
              <a:t>Chức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năng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dẫn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truyền</a:t>
            </a:r>
            <a:r>
              <a:rPr lang="en-US" dirty="0">
                <a:solidFill>
                  <a:srgbClr val="0000BC"/>
                </a:solidFill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00BC"/>
                </a:solidFill>
              </a:rPr>
              <a:t>    </a:t>
            </a:r>
            <a:r>
              <a:rPr lang="en-US" dirty="0" err="1" smtClean="0">
                <a:solidFill>
                  <a:srgbClr val="0000BC"/>
                </a:solidFill>
              </a:rPr>
              <a:t>Xung</a:t>
            </a:r>
            <a:r>
              <a:rPr lang="en-US" dirty="0" smtClean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thần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kinh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lan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truyền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theo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một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chiều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nhất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00BC"/>
                </a:solidFill>
              </a:rPr>
              <a:t>định</a:t>
            </a:r>
            <a:r>
              <a:rPr lang="en-US" dirty="0">
                <a:solidFill>
                  <a:srgbClr val="0000BC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nơi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phát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sinh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hoặc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nơi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tiếp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nhận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về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thân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nơron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và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truyền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đi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dọc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theo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sợi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trục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2" grpId="0"/>
      <p:bldP spid="4474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90" name="AutoShape 6"/>
          <p:cNvSpPr>
            <a:spLocks noChangeArrowheads="1"/>
          </p:cNvSpPr>
          <p:nvPr/>
        </p:nvSpPr>
        <p:spPr bwMode="auto">
          <a:xfrm>
            <a:off x="152400" y="228600"/>
            <a:ext cx="4572000" cy="2971800"/>
          </a:xfrm>
          <a:prstGeom prst="cloudCallout">
            <a:avLst>
              <a:gd name="adj1" fmla="val -30102"/>
              <a:gd name="adj2" fmla="val 112556"/>
            </a:avLst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3: Có tất cả mấy loại nơron?</a:t>
            </a:r>
          </a:p>
        </p:txBody>
      </p:sp>
      <p:sp>
        <p:nvSpPr>
          <p:cNvPr id="451591" name="AutoShape 7"/>
          <p:cNvSpPr>
            <a:spLocks noChangeArrowheads="1"/>
          </p:cNvSpPr>
          <p:nvPr/>
        </p:nvSpPr>
        <p:spPr bwMode="auto">
          <a:xfrm>
            <a:off x="3962400" y="2514600"/>
            <a:ext cx="5029200" cy="30480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dirty="0" smtClean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dirty="0">
              <a:solidFill>
                <a:srgbClr val="0000B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      + </a:t>
            </a:r>
            <a:r>
              <a:rPr lang="en-US" sz="32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2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      + </a:t>
            </a:r>
            <a:r>
              <a:rPr lang="en-US" sz="32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2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2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3200" dirty="0">
              <a:solidFill>
                <a:srgbClr val="0000B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      + </a:t>
            </a:r>
            <a:r>
              <a:rPr lang="en-US" sz="32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Nơron</a:t>
            </a:r>
            <a:r>
              <a:rPr lang="en-US" sz="32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3200" dirty="0">
              <a:solidFill>
                <a:srgbClr val="0000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5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90" grpId="0" animBg="1"/>
      <p:bldP spid="4515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2712" name="Group 10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0820283"/>
              </p:ext>
            </p:extLst>
          </p:nvPr>
        </p:nvGraphicFramePr>
        <p:xfrm>
          <a:off x="186916" y="685800"/>
          <a:ext cx="8732838" cy="5699760"/>
        </p:xfrm>
        <a:graphic>
          <a:graphicData uri="http://schemas.openxmlformats.org/drawingml/2006/table">
            <a:tbl>
              <a:tblPr/>
              <a:tblGrid>
                <a:gridCol w="2109788"/>
                <a:gridCol w="3452812"/>
                <a:gridCol w="317023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Nơron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Nơron trung gian (Liên lạc)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Nơron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li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2700" name="Text Box 92"/>
          <p:cNvSpPr txBox="1">
            <a:spLocks noChangeArrowheads="1"/>
          </p:cNvSpPr>
          <p:nvPr/>
        </p:nvSpPr>
        <p:spPr bwMode="auto">
          <a:xfrm>
            <a:off x="1905000" y="21336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452702" name="Text Box 94"/>
          <p:cNvSpPr txBox="1">
            <a:spLocks noChangeArrowheads="1"/>
          </p:cNvSpPr>
          <p:nvPr/>
        </p:nvSpPr>
        <p:spPr bwMode="auto">
          <a:xfrm>
            <a:off x="2414451" y="1186305"/>
            <a:ext cx="3200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703" name="Text Box 95"/>
          <p:cNvSpPr txBox="1">
            <a:spLocks noChangeArrowheads="1"/>
          </p:cNvSpPr>
          <p:nvPr/>
        </p:nvSpPr>
        <p:spPr bwMode="auto">
          <a:xfrm>
            <a:off x="6019800" y="60960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452704" name="Text Box 96"/>
          <p:cNvSpPr txBox="1">
            <a:spLocks noChangeArrowheads="1"/>
          </p:cNvSpPr>
          <p:nvPr/>
        </p:nvSpPr>
        <p:spPr bwMode="auto">
          <a:xfrm>
            <a:off x="5863046" y="1171065"/>
            <a:ext cx="2895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706" name="Text Box 98"/>
          <p:cNvSpPr txBox="1">
            <a:spLocks noChangeArrowheads="1"/>
          </p:cNvSpPr>
          <p:nvPr/>
        </p:nvSpPr>
        <p:spPr bwMode="auto">
          <a:xfrm>
            <a:off x="2590800" y="3108628"/>
            <a:ext cx="28716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707" name="Text Box 99"/>
          <p:cNvSpPr txBox="1">
            <a:spLocks noChangeArrowheads="1"/>
          </p:cNvSpPr>
          <p:nvPr/>
        </p:nvSpPr>
        <p:spPr bwMode="auto">
          <a:xfrm>
            <a:off x="2362200" y="4495800"/>
            <a:ext cx="3429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708" name="Text Box 100"/>
          <p:cNvSpPr txBox="1">
            <a:spLocks noChangeArrowheads="1"/>
          </p:cNvSpPr>
          <p:nvPr/>
        </p:nvSpPr>
        <p:spPr bwMode="auto">
          <a:xfrm>
            <a:off x="5867400" y="4648200"/>
            <a:ext cx="3048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-Truyền xung thần kinh tới cơ quan phản ứng</a:t>
            </a:r>
          </a:p>
        </p:txBody>
      </p:sp>
      <p:sp>
        <p:nvSpPr>
          <p:cNvPr id="452710" name="Text Box 102"/>
          <p:cNvSpPr txBox="1">
            <a:spLocks noChangeArrowheads="1"/>
          </p:cNvSpPr>
          <p:nvPr/>
        </p:nvSpPr>
        <p:spPr bwMode="auto">
          <a:xfrm>
            <a:off x="6172200" y="38862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452711" name="Text Box 103"/>
          <p:cNvSpPr txBox="1">
            <a:spLocks noChangeArrowheads="1"/>
          </p:cNvSpPr>
          <p:nvPr/>
        </p:nvSpPr>
        <p:spPr bwMode="auto">
          <a:xfrm>
            <a:off x="5905500" y="3047762"/>
            <a:ext cx="29718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50520" y="152400"/>
            <a:ext cx="34594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702" grpId="0" autoUpdateAnimBg="0"/>
      <p:bldP spid="452704" grpId="0" autoUpdateAnimBg="0"/>
      <p:bldP spid="452706" grpId="0" autoUpdateAnimBg="0"/>
      <p:bldP spid="452707" grpId="0" autoUpdateAnimBg="0"/>
      <p:bldP spid="452708" grpId="0" autoUpdateAnimBg="0"/>
      <p:bldP spid="45271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b="1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II. CUNG PHẢN XẠ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dirty="0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1.Phản </a:t>
            </a:r>
            <a:r>
              <a:rPr lang="en-US" dirty="0" err="1">
                <a:solidFill>
                  <a:srgbClr val="0000BC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endParaRPr lang="en-US" dirty="0">
              <a:solidFill>
                <a:srgbClr val="0000B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45363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257800" y="3124200"/>
            <a:ext cx="4572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5363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81400" y="5181600"/>
            <a:ext cx="4572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53639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6019800"/>
            <a:ext cx="457200" cy="304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4" grpId="0"/>
      <p:bldP spid="453635" grpId="0" uiExpand="1" build="p"/>
      <p:bldP spid="453637" grpId="0" animBg="1"/>
      <p:bldP spid="4536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638C8F-A694-406C-BA4A-CB52D675C897}:265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762</TotalTime>
  <Words>1167</Words>
  <Application>Microsoft Office PowerPoint</Application>
  <PresentationFormat>On-screen Show (4:3)</PresentationFormat>
  <Paragraphs>130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Watermark</vt:lpstr>
      <vt:lpstr>QUY ƯỚC</vt:lpstr>
      <vt:lpstr>Kiểm tra bài cũ:</vt:lpstr>
      <vt:lpstr>Slide 3</vt:lpstr>
      <vt:lpstr>I.CẤU TẠO VÀ CHỨC NĂNG CỦA NƠRON</vt:lpstr>
      <vt:lpstr>Slide 5</vt:lpstr>
      <vt:lpstr>Kết luận:</vt:lpstr>
      <vt:lpstr>Slide 7</vt:lpstr>
      <vt:lpstr>Slide 8</vt:lpstr>
      <vt:lpstr>II. CUNG PHẢN XẠ</vt:lpstr>
      <vt:lpstr>Slide 10</vt:lpstr>
      <vt:lpstr>Slide 11</vt:lpstr>
      <vt:lpstr>Kết luận</vt:lpstr>
      <vt:lpstr>2. Cung phản xạ</vt:lpstr>
      <vt:lpstr>Quan sát hình và trả lời câu hỏi: Câu 1: Có những loại nơron nào tham gia vào cung phản xạ?</vt:lpstr>
      <vt:lpstr>Câu 2: Nêu các thành phần của một cung phản xạ?</vt:lpstr>
      <vt:lpstr>Slide 16</vt:lpstr>
      <vt:lpstr>Slide 17</vt:lpstr>
      <vt:lpstr>Slide 18</vt:lpstr>
      <vt:lpstr>Kết luận</vt:lpstr>
      <vt:lpstr>3. Vòng phản xạ</vt:lpstr>
      <vt:lpstr>Slide 21</vt:lpstr>
      <vt:lpstr>Slide 22</vt:lpstr>
      <vt:lpstr>Slide 23</vt:lpstr>
      <vt:lpstr>Slide 24</vt:lpstr>
      <vt:lpstr>Kết luận</vt:lpstr>
      <vt:lpstr>Chọn câu trả lời đúng</vt:lpstr>
      <vt:lpstr>2. Vai trò của nơron cảm giác là:</vt:lpstr>
      <vt:lpstr>DẶN DÒ</vt:lpstr>
      <vt:lpstr>Slide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46</cp:revision>
  <cp:lastPrinted>1601-01-01T00:00:00Z</cp:lastPrinted>
  <dcterms:created xsi:type="dcterms:W3CDTF">2007-11-25T11:40:18Z</dcterms:created>
  <dcterms:modified xsi:type="dcterms:W3CDTF">2021-08-30T07:22:39Z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